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C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1480" y="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768386" y="0"/>
            <a:ext cx="6004560" cy="2102485"/>
          </a:xfrm>
          <a:custGeom>
            <a:avLst/>
            <a:gdLst/>
            <a:ahLst/>
            <a:cxnLst/>
            <a:rect l="l" t="t" r="r" b="b"/>
            <a:pathLst>
              <a:path w="6004559" h="2102485">
                <a:moveTo>
                  <a:pt x="0" y="2102408"/>
                </a:moveTo>
                <a:lnTo>
                  <a:pt x="6004013" y="2102408"/>
                </a:lnTo>
                <a:lnTo>
                  <a:pt x="6004013" y="0"/>
                </a:lnTo>
                <a:lnTo>
                  <a:pt x="0" y="0"/>
                </a:lnTo>
                <a:lnTo>
                  <a:pt x="0" y="2102408"/>
                </a:lnTo>
                <a:close/>
              </a:path>
            </a:pathLst>
          </a:custGeom>
          <a:solidFill>
            <a:srgbClr val="1F3C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2143125" cy="2116455"/>
          </a:xfrm>
          <a:custGeom>
            <a:avLst/>
            <a:gdLst/>
            <a:ahLst/>
            <a:cxnLst/>
            <a:rect l="l" t="t" r="r" b="b"/>
            <a:pathLst>
              <a:path w="2143125" h="2116455">
                <a:moveTo>
                  <a:pt x="1779003" y="0"/>
                </a:moveTo>
                <a:lnTo>
                  <a:pt x="0" y="0"/>
                </a:lnTo>
                <a:lnTo>
                  <a:pt x="0" y="2116378"/>
                </a:lnTo>
                <a:lnTo>
                  <a:pt x="1778711" y="2113305"/>
                </a:lnTo>
                <a:lnTo>
                  <a:pt x="2142705" y="1033170"/>
                </a:lnTo>
                <a:lnTo>
                  <a:pt x="1779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13502" y="359172"/>
            <a:ext cx="4965700" cy="1363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66941" y="2433544"/>
            <a:ext cx="4210050" cy="3447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4802" y="359172"/>
            <a:ext cx="15887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800" b="1" dirty="0">
                <a:solidFill>
                  <a:srgbClr val="1F3C79"/>
                </a:solidFill>
                <a:latin typeface="Verdana"/>
                <a:cs typeface="Verdana"/>
              </a:rPr>
              <a:t>COUPE DU MONDE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2584" y="1007342"/>
            <a:ext cx="165100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4500" b="1" dirty="0">
                <a:solidFill>
                  <a:srgbClr val="1F3C79"/>
                </a:solidFill>
                <a:latin typeface="Verdana"/>
                <a:cs typeface="Verdana"/>
              </a:rPr>
              <a:t>2026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43955" y="9350323"/>
            <a:ext cx="2000871" cy="50930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67438" y="9286037"/>
            <a:ext cx="849477" cy="64469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53650" y="9300096"/>
            <a:ext cx="546174" cy="61444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50789" y="9314090"/>
            <a:ext cx="588579" cy="588582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1513602" y="9563961"/>
            <a:ext cx="0" cy="275590"/>
          </a:xfrm>
          <a:custGeom>
            <a:avLst/>
            <a:gdLst/>
            <a:ahLst/>
            <a:cxnLst/>
            <a:rect l="l" t="t" r="r" b="b"/>
            <a:pathLst>
              <a:path h="275590">
                <a:moveTo>
                  <a:pt x="0" y="0"/>
                </a:moveTo>
                <a:lnTo>
                  <a:pt x="0" y="275335"/>
                </a:lnTo>
              </a:path>
            </a:pathLst>
          </a:custGeom>
          <a:ln w="9169">
            <a:solidFill>
              <a:srgbClr val="B117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2182" y="9355346"/>
            <a:ext cx="1294230" cy="50606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613015" y="9580918"/>
            <a:ext cx="1139685" cy="22184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414758" y="127666"/>
            <a:ext cx="4965700" cy="15953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33905" algn="l"/>
              </a:tabLst>
            </a:pPr>
            <a:r>
              <a:rPr lang="fr-FR" sz="4000" dirty="0"/>
              <a:t>Hygiène des Mains</a:t>
            </a:r>
          </a:p>
          <a:p>
            <a:pPr marL="38100" algn="ctr">
              <a:lnSpc>
                <a:spcPct val="100000"/>
              </a:lnSpc>
              <a:spcBef>
                <a:spcPts val="90"/>
              </a:spcBef>
            </a:pPr>
            <a:r>
              <a:rPr lang="fr-FR" sz="3100" b="0" dirty="0">
                <a:solidFill>
                  <a:srgbClr val="FEC500"/>
                </a:solidFill>
                <a:latin typeface="Rockwell"/>
                <a:cs typeface="Rockwell"/>
              </a:rPr>
              <a:t>Protégez-vous et Protégez Les Autres</a:t>
            </a:r>
          </a:p>
        </p:txBody>
      </p:sp>
      <p:sp>
        <p:nvSpPr>
          <p:cNvPr id="12" name="object 12"/>
          <p:cNvSpPr/>
          <p:nvPr/>
        </p:nvSpPr>
        <p:spPr>
          <a:xfrm>
            <a:off x="4652936" y="2211451"/>
            <a:ext cx="3119755" cy="4091940"/>
          </a:xfrm>
          <a:custGeom>
            <a:avLst/>
            <a:gdLst/>
            <a:ahLst/>
            <a:cxnLst/>
            <a:rect l="l" t="t" r="r" b="b"/>
            <a:pathLst>
              <a:path w="3119754" h="4091940">
                <a:moveTo>
                  <a:pt x="3119462" y="0"/>
                </a:moveTo>
                <a:lnTo>
                  <a:pt x="0" y="0"/>
                </a:lnTo>
                <a:lnTo>
                  <a:pt x="0" y="4091647"/>
                </a:lnTo>
                <a:lnTo>
                  <a:pt x="3119462" y="4091647"/>
                </a:lnTo>
                <a:lnTo>
                  <a:pt x="3119462" y="0"/>
                </a:lnTo>
                <a:close/>
              </a:path>
            </a:pathLst>
          </a:custGeom>
          <a:solidFill>
            <a:srgbClr val="AC22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734392" y="2299762"/>
            <a:ext cx="2933545" cy="36477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" algn="ctr">
              <a:lnSpc>
                <a:spcPct val="100000"/>
              </a:lnSpc>
              <a:spcBef>
                <a:spcPts val="100"/>
              </a:spcBef>
            </a:pPr>
            <a:r>
              <a:rPr lang="fr-FR" sz="2400" b="1" dirty="0">
                <a:solidFill>
                  <a:srgbClr val="FFFFFF"/>
                </a:solidFill>
                <a:latin typeface="Verdana"/>
                <a:cs typeface="Verdana"/>
              </a:rPr>
              <a:t>Pourquoi C’est Important</a:t>
            </a:r>
          </a:p>
          <a:p>
            <a:pPr marL="12700" marR="122555">
              <a:lnSpc>
                <a:spcPct val="104200"/>
              </a:lnSpc>
              <a:spcBef>
                <a:spcPts val="1145"/>
              </a:spcBef>
            </a:pPr>
            <a:r>
              <a:rPr lang="fr-FR" sz="1600" dirty="0">
                <a:solidFill>
                  <a:srgbClr val="FFFFFF"/>
                </a:solidFill>
                <a:latin typeface="Verdana"/>
                <a:cs typeface="Verdana"/>
              </a:rPr>
              <a:t>Des millions de personnes du monde entier vont voyager. Garder nos mains propres aide à prévenir la propagation de:</a:t>
            </a:r>
          </a:p>
          <a:p>
            <a:pPr marL="444500" indent="-227965">
              <a:lnSpc>
                <a:spcPct val="100000"/>
              </a:lnSpc>
              <a:spcBef>
                <a:spcPts val="1475"/>
              </a:spcBef>
              <a:buChar char="•"/>
              <a:tabLst>
                <a:tab pos="444500" algn="l"/>
              </a:tabLst>
            </a:pPr>
            <a:r>
              <a:rPr lang="fr-FR" sz="1600" dirty="0">
                <a:solidFill>
                  <a:srgbClr val="FFFFFF"/>
                </a:solidFill>
                <a:latin typeface="Verdana"/>
                <a:cs typeface="Verdana"/>
              </a:rPr>
              <a:t>COVID-19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fr-FR" sz="1600" dirty="0">
                <a:solidFill>
                  <a:srgbClr val="FFFFFF"/>
                </a:solidFill>
                <a:latin typeface="Verdana"/>
                <a:cs typeface="Verdana"/>
              </a:rPr>
              <a:t>La grippe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fr-FR" sz="1600" dirty="0">
                <a:solidFill>
                  <a:srgbClr val="FFFFFF"/>
                </a:solidFill>
                <a:latin typeface="Verdana"/>
                <a:cs typeface="Verdana"/>
              </a:rPr>
              <a:t>Les gastro-entérites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fr-FR" sz="1600" dirty="0">
                <a:solidFill>
                  <a:srgbClr val="FFFFFF"/>
                </a:solidFill>
                <a:latin typeface="Verdana"/>
                <a:cs typeface="Verdana"/>
              </a:rPr>
              <a:t>Les rhumes courants</a:t>
            </a: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fr-FR" sz="1600" dirty="0">
                <a:solidFill>
                  <a:srgbClr val="FFFFFF"/>
                </a:solidFill>
                <a:latin typeface="Verdana"/>
                <a:cs typeface="Verdana"/>
              </a:rPr>
              <a:t>Les infections cutanées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526892" y="8350782"/>
            <a:ext cx="6712108" cy="491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0" algn="ctr">
              <a:lnSpc>
                <a:spcPct val="116700"/>
              </a:lnSpc>
              <a:spcBef>
                <a:spcPts val="100"/>
              </a:spcBef>
            </a:pPr>
            <a:r>
              <a:rPr lang="fr-FR" sz="1400" dirty="0">
                <a:solidFill>
                  <a:srgbClr val="1F3C79"/>
                </a:solidFill>
                <a:latin typeface="Verdana"/>
                <a:cs typeface="Verdana"/>
              </a:rPr>
              <a:t>Se laver les mains est l'un des moyens les plus simples et les plus efficaces pour rester en bonne santé pendant la Coupe du monde.</a:t>
            </a:r>
          </a:p>
        </p:txBody>
      </p:sp>
      <p:sp>
        <p:nvSpPr>
          <p:cNvPr id="15" name="object 15"/>
          <p:cNvSpPr/>
          <p:nvPr/>
        </p:nvSpPr>
        <p:spPr>
          <a:xfrm>
            <a:off x="0" y="7747596"/>
            <a:ext cx="7772400" cy="506095"/>
          </a:xfrm>
          <a:custGeom>
            <a:avLst/>
            <a:gdLst/>
            <a:ahLst/>
            <a:cxnLst/>
            <a:rect l="l" t="t" r="r" b="b"/>
            <a:pathLst>
              <a:path w="7772400" h="506095">
                <a:moveTo>
                  <a:pt x="7772400" y="0"/>
                </a:moveTo>
                <a:lnTo>
                  <a:pt x="0" y="0"/>
                </a:lnTo>
                <a:lnTo>
                  <a:pt x="0" y="506031"/>
                </a:lnTo>
                <a:lnTo>
                  <a:pt x="7772400" y="506031"/>
                </a:lnTo>
                <a:lnTo>
                  <a:pt x="7772400" y="0"/>
                </a:lnTo>
                <a:close/>
              </a:path>
            </a:pathLst>
          </a:custGeom>
          <a:solidFill>
            <a:srgbClr val="AC22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22182" y="7869838"/>
            <a:ext cx="7545755" cy="26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212590" algn="l"/>
              </a:tabLst>
            </a:pPr>
            <a:r>
              <a:rPr lang="fr-FR" sz="1600" dirty="0">
                <a:solidFill>
                  <a:srgbClr val="FFFFFF"/>
                </a:solidFill>
                <a:latin typeface="Verdana"/>
                <a:cs typeface="Verdana"/>
              </a:rPr>
              <a:t>RESTEZ </a:t>
            </a:r>
            <a:r>
              <a:rPr lang="fr-FR" sz="1600" b="1" dirty="0">
                <a:solidFill>
                  <a:srgbClr val="FFFFFF"/>
                </a:solidFill>
                <a:latin typeface="Verdana"/>
                <a:cs typeface="Verdana"/>
              </a:rPr>
              <a:t>PRÊT POUR LE JOUR DU MATCH.	</a:t>
            </a:r>
            <a:r>
              <a:rPr lang="fr-FR" sz="1600" dirty="0">
                <a:solidFill>
                  <a:srgbClr val="FFFFFF"/>
                </a:solidFill>
                <a:latin typeface="Verdana"/>
                <a:cs typeface="Verdana"/>
              </a:rPr>
              <a:t>RESTEZ </a:t>
            </a:r>
            <a:r>
              <a:rPr lang="fr-FR" sz="1600" b="1" dirty="0">
                <a:solidFill>
                  <a:srgbClr val="FFFFFF"/>
                </a:solidFill>
                <a:latin typeface="Verdana"/>
                <a:cs typeface="Verdana"/>
              </a:rPr>
              <a:t>EN BONNE SANTÉ.</a:t>
            </a:r>
          </a:p>
        </p:txBody>
      </p:sp>
      <p:sp>
        <p:nvSpPr>
          <p:cNvPr id="18" name="object 18"/>
          <p:cNvSpPr/>
          <p:nvPr/>
        </p:nvSpPr>
        <p:spPr>
          <a:xfrm>
            <a:off x="0" y="6300584"/>
            <a:ext cx="7772400" cy="1450340"/>
          </a:xfrm>
          <a:custGeom>
            <a:avLst/>
            <a:gdLst/>
            <a:ahLst/>
            <a:cxnLst/>
            <a:rect l="l" t="t" r="r" b="b"/>
            <a:pathLst>
              <a:path w="7772400" h="1450340">
                <a:moveTo>
                  <a:pt x="7772400" y="0"/>
                </a:moveTo>
                <a:lnTo>
                  <a:pt x="0" y="0"/>
                </a:lnTo>
                <a:lnTo>
                  <a:pt x="0" y="1450022"/>
                </a:lnTo>
                <a:lnTo>
                  <a:pt x="7772400" y="1450022"/>
                </a:lnTo>
                <a:lnTo>
                  <a:pt x="7772400" y="0"/>
                </a:lnTo>
                <a:close/>
              </a:path>
            </a:pathLst>
          </a:custGeom>
          <a:solidFill>
            <a:srgbClr val="1F3C7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38194" y="6416847"/>
            <a:ext cx="1271386" cy="1213354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802338" y="6416858"/>
            <a:ext cx="1302015" cy="1213332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297800" y="6416858"/>
            <a:ext cx="1242968" cy="1213332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734392" y="6416847"/>
            <a:ext cx="1271386" cy="1213354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198541" y="6416847"/>
            <a:ext cx="1214574" cy="1213341"/>
          </a:xfrm>
          <a:prstGeom prst="rect">
            <a:avLst/>
          </a:prstGeom>
        </p:spPr>
      </p:pic>
      <p:sp>
        <p:nvSpPr>
          <p:cNvPr id="26" name="object 26"/>
          <p:cNvSpPr/>
          <p:nvPr/>
        </p:nvSpPr>
        <p:spPr>
          <a:xfrm>
            <a:off x="226878" y="4695197"/>
            <a:ext cx="303530" cy="1389189"/>
          </a:xfrm>
          <a:custGeom>
            <a:avLst/>
            <a:gdLst/>
            <a:ahLst/>
            <a:cxnLst/>
            <a:rect l="l" t="t" r="r" b="b"/>
            <a:pathLst>
              <a:path w="303530" h="1309370">
                <a:moveTo>
                  <a:pt x="303098" y="1157605"/>
                </a:moveTo>
                <a:lnTo>
                  <a:pt x="295376" y="1109713"/>
                </a:lnTo>
                <a:lnTo>
                  <a:pt x="273862" y="1068108"/>
                </a:lnTo>
                <a:lnTo>
                  <a:pt x="241058" y="1035304"/>
                </a:lnTo>
                <a:lnTo>
                  <a:pt x="199453" y="1013790"/>
                </a:lnTo>
                <a:lnTo>
                  <a:pt x="151549" y="1006055"/>
                </a:lnTo>
                <a:lnTo>
                  <a:pt x="103657" y="1013790"/>
                </a:lnTo>
                <a:lnTo>
                  <a:pt x="62052" y="1035304"/>
                </a:lnTo>
                <a:lnTo>
                  <a:pt x="29248" y="1068108"/>
                </a:lnTo>
                <a:lnTo>
                  <a:pt x="7734" y="1109713"/>
                </a:lnTo>
                <a:lnTo>
                  <a:pt x="0" y="1157605"/>
                </a:lnTo>
                <a:lnTo>
                  <a:pt x="7734" y="1205509"/>
                </a:lnTo>
                <a:lnTo>
                  <a:pt x="29248" y="1247114"/>
                </a:lnTo>
                <a:lnTo>
                  <a:pt x="62052" y="1279918"/>
                </a:lnTo>
                <a:lnTo>
                  <a:pt x="103657" y="1301432"/>
                </a:lnTo>
                <a:lnTo>
                  <a:pt x="151549" y="1309154"/>
                </a:lnTo>
                <a:lnTo>
                  <a:pt x="199453" y="1301432"/>
                </a:lnTo>
                <a:lnTo>
                  <a:pt x="241058" y="1279918"/>
                </a:lnTo>
                <a:lnTo>
                  <a:pt x="273862" y="1247114"/>
                </a:lnTo>
                <a:lnTo>
                  <a:pt x="295376" y="1205509"/>
                </a:lnTo>
                <a:lnTo>
                  <a:pt x="303098" y="1157605"/>
                </a:lnTo>
                <a:close/>
              </a:path>
              <a:path w="303530" h="1309370">
                <a:moveTo>
                  <a:pt x="303098" y="792556"/>
                </a:moveTo>
                <a:lnTo>
                  <a:pt x="295376" y="744651"/>
                </a:lnTo>
                <a:lnTo>
                  <a:pt x="273862" y="703059"/>
                </a:lnTo>
                <a:lnTo>
                  <a:pt x="241058" y="670242"/>
                </a:lnTo>
                <a:lnTo>
                  <a:pt x="199453" y="648728"/>
                </a:lnTo>
                <a:lnTo>
                  <a:pt x="151549" y="641007"/>
                </a:lnTo>
                <a:lnTo>
                  <a:pt x="103657" y="648728"/>
                </a:lnTo>
                <a:lnTo>
                  <a:pt x="62052" y="670242"/>
                </a:lnTo>
                <a:lnTo>
                  <a:pt x="29248" y="703059"/>
                </a:lnTo>
                <a:lnTo>
                  <a:pt x="7734" y="744651"/>
                </a:lnTo>
                <a:lnTo>
                  <a:pt x="0" y="792556"/>
                </a:lnTo>
                <a:lnTo>
                  <a:pt x="7734" y="840460"/>
                </a:lnTo>
                <a:lnTo>
                  <a:pt x="29248" y="882053"/>
                </a:lnTo>
                <a:lnTo>
                  <a:pt x="62052" y="914869"/>
                </a:lnTo>
                <a:lnTo>
                  <a:pt x="103657" y="936383"/>
                </a:lnTo>
                <a:lnTo>
                  <a:pt x="151549" y="944105"/>
                </a:lnTo>
                <a:lnTo>
                  <a:pt x="199453" y="936383"/>
                </a:lnTo>
                <a:lnTo>
                  <a:pt x="241058" y="914869"/>
                </a:lnTo>
                <a:lnTo>
                  <a:pt x="273862" y="882053"/>
                </a:lnTo>
                <a:lnTo>
                  <a:pt x="295376" y="840460"/>
                </a:lnTo>
                <a:lnTo>
                  <a:pt x="303098" y="792556"/>
                </a:lnTo>
                <a:close/>
              </a:path>
              <a:path w="303530" h="1309370">
                <a:moveTo>
                  <a:pt x="303098" y="151549"/>
                </a:moveTo>
                <a:lnTo>
                  <a:pt x="295376" y="103657"/>
                </a:lnTo>
                <a:lnTo>
                  <a:pt x="273862" y="62052"/>
                </a:lnTo>
                <a:lnTo>
                  <a:pt x="241058" y="29248"/>
                </a:lnTo>
                <a:lnTo>
                  <a:pt x="199453" y="7734"/>
                </a:lnTo>
                <a:lnTo>
                  <a:pt x="151549" y="0"/>
                </a:lnTo>
                <a:lnTo>
                  <a:pt x="103657" y="7734"/>
                </a:lnTo>
                <a:lnTo>
                  <a:pt x="62052" y="29248"/>
                </a:lnTo>
                <a:lnTo>
                  <a:pt x="29248" y="62052"/>
                </a:lnTo>
                <a:lnTo>
                  <a:pt x="7734" y="103657"/>
                </a:lnTo>
                <a:lnTo>
                  <a:pt x="0" y="151549"/>
                </a:lnTo>
                <a:lnTo>
                  <a:pt x="7734" y="199453"/>
                </a:lnTo>
                <a:lnTo>
                  <a:pt x="29248" y="241046"/>
                </a:lnTo>
                <a:lnTo>
                  <a:pt x="62052" y="273862"/>
                </a:lnTo>
                <a:lnTo>
                  <a:pt x="103657" y="295376"/>
                </a:lnTo>
                <a:lnTo>
                  <a:pt x="151549" y="303098"/>
                </a:lnTo>
                <a:lnTo>
                  <a:pt x="199453" y="295376"/>
                </a:lnTo>
                <a:lnTo>
                  <a:pt x="241058" y="273862"/>
                </a:lnTo>
                <a:lnTo>
                  <a:pt x="273862" y="241046"/>
                </a:lnTo>
                <a:lnTo>
                  <a:pt x="295376" y="199453"/>
                </a:lnTo>
                <a:lnTo>
                  <a:pt x="303098" y="151549"/>
                </a:lnTo>
                <a:close/>
              </a:path>
            </a:pathLst>
          </a:custGeom>
          <a:solidFill>
            <a:srgbClr val="1F3C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250284" y="2286000"/>
            <a:ext cx="4245516" cy="3965701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79400" marR="381000" indent="210820" algn="ctr">
              <a:lnSpc>
                <a:spcPct val="101800"/>
              </a:lnSpc>
              <a:spcBef>
                <a:spcPts val="40"/>
              </a:spcBef>
            </a:pPr>
            <a:r>
              <a:rPr lang="fr-FR" sz="2000" b="1" dirty="0">
                <a:solidFill>
                  <a:srgbClr val="1F3C79"/>
                </a:solidFill>
                <a:latin typeface="Verdana"/>
                <a:cs typeface="Verdana"/>
              </a:rPr>
              <a:t>Comment Bien se        </a:t>
            </a:r>
            <a:br>
              <a:rPr lang="fr-FR" sz="2000" b="1" dirty="0">
                <a:solidFill>
                  <a:srgbClr val="1F3C79"/>
                </a:solidFill>
                <a:latin typeface="Verdana"/>
                <a:cs typeface="Verdana"/>
              </a:rPr>
            </a:br>
            <a:r>
              <a:rPr lang="fr-FR" sz="2000" b="1" dirty="0">
                <a:solidFill>
                  <a:srgbClr val="1F3C79"/>
                </a:solidFill>
                <a:latin typeface="Verdana"/>
                <a:cs typeface="Verdana"/>
              </a:rPr>
              <a:t>   Laver les Mains</a:t>
            </a:r>
            <a:r>
              <a:rPr lang="fr-FR" sz="2700" b="1" dirty="0">
                <a:solidFill>
                  <a:srgbClr val="1F3C79"/>
                </a:solidFill>
                <a:latin typeface="Verdana"/>
                <a:cs typeface="Verdana"/>
              </a:rPr>
              <a:t>:</a:t>
            </a:r>
          </a:p>
          <a:p>
            <a:pPr marL="381635">
              <a:lnSpc>
                <a:spcPct val="100000"/>
              </a:lnSpc>
              <a:spcBef>
                <a:spcPts val="1410"/>
              </a:spcBef>
            </a:pPr>
            <a:r>
              <a:rPr lang="fr-FR" sz="1400" dirty="0">
                <a:solidFill>
                  <a:srgbClr val="1F3C79"/>
                </a:solidFill>
                <a:latin typeface="Verdana"/>
                <a:cs typeface="Verdana"/>
              </a:rPr>
              <a:t>Mouillez vos mains avec de l’eau propre et courante.</a:t>
            </a:r>
          </a:p>
          <a:p>
            <a:pPr marL="381635" marR="325120">
              <a:lnSpc>
                <a:spcPct val="105600"/>
              </a:lnSpc>
              <a:spcBef>
                <a:spcPts val="795"/>
              </a:spcBef>
            </a:pPr>
            <a:r>
              <a:rPr lang="fr-FR" sz="1400" dirty="0">
                <a:solidFill>
                  <a:srgbClr val="1F3C79"/>
                </a:solidFill>
                <a:latin typeface="Verdana"/>
                <a:cs typeface="Verdana"/>
              </a:rPr>
              <a:t>Appliquez suffisamment de savon pour couvrir toute la surface des mains, puis faites mousser pendant au moins 20 secondes.</a:t>
            </a:r>
          </a:p>
          <a:p>
            <a:pPr marL="37465" marR="601980">
              <a:lnSpc>
                <a:spcPct val="101800"/>
              </a:lnSpc>
              <a:spcBef>
                <a:spcPts val="875"/>
              </a:spcBef>
              <a:buClr>
                <a:srgbClr val="FEC500"/>
              </a:buClr>
              <a:buSzPct val="103333"/>
              <a:tabLst>
                <a:tab pos="381635" algn="l"/>
              </a:tabLst>
            </a:pPr>
            <a:r>
              <a:rPr lang="fr-FR" sz="2000" baseline="1851" dirty="0">
                <a:solidFill>
                  <a:srgbClr val="1F3C79"/>
                </a:solidFill>
                <a:latin typeface="Verdana"/>
                <a:cs typeface="Verdana"/>
              </a:rPr>
              <a:t>	Frottez les paumes, le dos des mains, </a:t>
            </a:r>
            <a:r>
              <a:rPr lang="fr-FR" sz="1400" dirty="0">
                <a:solidFill>
                  <a:srgbClr val="1F3C79"/>
                </a:solidFill>
                <a:latin typeface="Verdana"/>
                <a:cs typeface="Verdana"/>
              </a:rPr>
              <a:t> 	entre les doigts et sous les ongles.</a:t>
            </a:r>
          </a:p>
          <a:p>
            <a:pPr marL="38100">
              <a:lnSpc>
                <a:spcPct val="150000"/>
              </a:lnSpc>
              <a:spcBef>
                <a:spcPts val="1150"/>
              </a:spcBef>
              <a:buClr>
                <a:srgbClr val="FEC500"/>
              </a:buClr>
              <a:buSzPct val="103333"/>
              <a:tabLst>
                <a:tab pos="381635" algn="l"/>
              </a:tabLst>
            </a:pPr>
            <a:r>
              <a:rPr lang="fr-FR" sz="1400" dirty="0">
                <a:solidFill>
                  <a:srgbClr val="1F3C79"/>
                </a:solidFill>
                <a:latin typeface="Verdana"/>
                <a:cs typeface="Verdana"/>
              </a:rPr>
              <a:t>	Rincez vos mains à l’eau courante.</a:t>
            </a:r>
          </a:p>
          <a:p>
            <a:pPr marL="38100">
              <a:lnSpc>
                <a:spcPct val="100000"/>
              </a:lnSpc>
              <a:spcBef>
                <a:spcPts val="1220"/>
              </a:spcBef>
              <a:buClr>
                <a:srgbClr val="FEC500"/>
              </a:buClr>
              <a:buSzPct val="103333"/>
              <a:tabLst>
                <a:tab pos="381635" algn="l"/>
              </a:tabLst>
            </a:pPr>
            <a:r>
              <a:rPr lang="fr-FR" sz="2000" baseline="3703" dirty="0">
                <a:solidFill>
                  <a:srgbClr val="1F3C79"/>
                </a:solidFill>
                <a:latin typeface="Verdana"/>
                <a:cs typeface="Verdana"/>
              </a:rPr>
              <a:t>	Séchez vos mains avec une serviette propre 	ou laissez-les sécher à l’air libre.</a:t>
            </a:r>
          </a:p>
        </p:txBody>
      </p:sp>
      <p:sp>
        <p:nvSpPr>
          <p:cNvPr id="28" name="object 28"/>
          <p:cNvSpPr/>
          <p:nvPr/>
        </p:nvSpPr>
        <p:spPr>
          <a:xfrm>
            <a:off x="0" y="9049778"/>
            <a:ext cx="7772400" cy="106680"/>
          </a:xfrm>
          <a:custGeom>
            <a:avLst/>
            <a:gdLst/>
            <a:ahLst/>
            <a:cxnLst/>
            <a:rect l="l" t="t" r="r" b="b"/>
            <a:pathLst>
              <a:path w="7772400" h="106679">
                <a:moveTo>
                  <a:pt x="7772400" y="0"/>
                </a:moveTo>
                <a:lnTo>
                  <a:pt x="7772400" y="106527"/>
                </a:lnTo>
                <a:lnTo>
                  <a:pt x="0" y="106527"/>
                </a:lnTo>
                <a:lnTo>
                  <a:pt x="0" y="0"/>
                </a:lnTo>
                <a:lnTo>
                  <a:pt x="7772400" y="0"/>
                </a:lnTo>
                <a:close/>
              </a:path>
            </a:pathLst>
          </a:custGeom>
          <a:solidFill>
            <a:srgbClr val="FEC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0" y="2102408"/>
            <a:ext cx="7772400" cy="106680"/>
          </a:xfrm>
          <a:custGeom>
            <a:avLst/>
            <a:gdLst/>
            <a:ahLst/>
            <a:cxnLst/>
            <a:rect l="l" t="t" r="r" b="b"/>
            <a:pathLst>
              <a:path w="7772400" h="106680">
                <a:moveTo>
                  <a:pt x="7772400" y="0"/>
                </a:moveTo>
                <a:lnTo>
                  <a:pt x="7772400" y="106527"/>
                </a:lnTo>
                <a:lnTo>
                  <a:pt x="0" y="106527"/>
                </a:lnTo>
                <a:lnTo>
                  <a:pt x="0" y="0"/>
                </a:lnTo>
                <a:lnTo>
                  <a:pt x="7772400" y="0"/>
                </a:lnTo>
                <a:close/>
              </a:path>
            </a:pathLst>
          </a:custGeom>
          <a:solidFill>
            <a:srgbClr val="FEC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5">
            <a:extLst>
              <a:ext uri="{FF2B5EF4-FFF2-40B4-BE49-F238E27FC236}">
                <a16:creationId xmlns:a16="http://schemas.microsoft.com/office/drawing/2014/main" id="{87267EB7-963B-8D5C-2CDA-405AC1DDAC0A}"/>
              </a:ext>
            </a:extLst>
          </p:cNvPr>
          <p:cNvSpPr txBox="1"/>
          <p:nvPr/>
        </p:nvSpPr>
        <p:spPr>
          <a:xfrm>
            <a:off x="303792" y="4583929"/>
            <a:ext cx="168275" cy="373820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lang="fr-FR" sz="1550" b="1" dirty="0">
                <a:solidFill>
                  <a:srgbClr val="FEC500"/>
                </a:solidFill>
                <a:latin typeface="Verdana"/>
                <a:cs typeface="Verdana"/>
              </a:rPr>
              <a:t>3</a:t>
            </a:r>
          </a:p>
        </p:txBody>
      </p:sp>
      <p:sp>
        <p:nvSpPr>
          <p:cNvPr id="32" name="object 25">
            <a:extLst>
              <a:ext uri="{FF2B5EF4-FFF2-40B4-BE49-F238E27FC236}">
                <a16:creationId xmlns:a16="http://schemas.microsoft.com/office/drawing/2014/main" id="{5DB9B7CD-09FB-7FFD-EE26-E5C97E386882}"/>
              </a:ext>
            </a:extLst>
          </p:cNvPr>
          <p:cNvSpPr txBox="1"/>
          <p:nvPr/>
        </p:nvSpPr>
        <p:spPr>
          <a:xfrm>
            <a:off x="298316" y="5268748"/>
            <a:ext cx="168275" cy="373820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lang="fr-FR" sz="1550" b="1" dirty="0">
                <a:solidFill>
                  <a:srgbClr val="FEC500"/>
                </a:solidFill>
                <a:latin typeface="Verdana"/>
                <a:cs typeface="Verdana"/>
              </a:rPr>
              <a:t>4</a:t>
            </a:r>
          </a:p>
        </p:txBody>
      </p:sp>
      <p:sp>
        <p:nvSpPr>
          <p:cNvPr id="33" name="object 25">
            <a:extLst>
              <a:ext uri="{FF2B5EF4-FFF2-40B4-BE49-F238E27FC236}">
                <a16:creationId xmlns:a16="http://schemas.microsoft.com/office/drawing/2014/main" id="{90D87479-0D66-1E1E-F732-88E377BBB2BF}"/>
              </a:ext>
            </a:extLst>
          </p:cNvPr>
          <p:cNvSpPr txBox="1"/>
          <p:nvPr/>
        </p:nvSpPr>
        <p:spPr>
          <a:xfrm>
            <a:off x="296083" y="5671856"/>
            <a:ext cx="168275" cy="373820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lang="fr-FR" sz="1550" b="1" dirty="0">
                <a:solidFill>
                  <a:srgbClr val="FEC500"/>
                </a:solidFill>
                <a:latin typeface="Verdana"/>
                <a:cs typeface="Verdana"/>
              </a:rPr>
              <a:t>5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09D1902-0C41-F47E-15E7-7825E5D7F112}"/>
              </a:ext>
            </a:extLst>
          </p:cNvPr>
          <p:cNvGrpSpPr/>
          <p:nvPr/>
        </p:nvGrpSpPr>
        <p:grpSpPr>
          <a:xfrm>
            <a:off x="223361" y="3200400"/>
            <a:ext cx="303530" cy="835660"/>
            <a:chOff x="223361" y="3277870"/>
            <a:chExt cx="303530" cy="835660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DD0D7C0-C3CC-3636-2E85-82C40DF8B077}"/>
                </a:ext>
              </a:extLst>
            </p:cNvPr>
            <p:cNvSpPr/>
            <p:nvPr/>
          </p:nvSpPr>
          <p:spPr>
            <a:xfrm>
              <a:off x="223361" y="3277870"/>
              <a:ext cx="303530" cy="303530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8134981-90E0-B4CB-D406-E0B6C1642DB3}"/>
                </a:ext>
              </a:extLst>
            </p:cNvPr>
            <p:cNvSpPr/>
            <p:nvPr/>
          </p:nvSpPr>
          <p:spPr>
            <a:xfrm>
              <a:off x="223361" y="3810000"/>
              <a:ext cx="303530" cy="303530"/>
            </a:xfrm>
            <a:prstGeom prst="ellipse">
              <a:avLst/>
            </a:prstGeom>
            <a:solidFill>
              <a:srgbClr val="1F3C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object 25">
            <a:extLst>
              <a:ext uri="{FF2B5EF4-FFF2-40B4-BE49-F238E27FC236}">
                <a16:creationId xmlns:a16="http://schemas.microsoft.com/office/drawing/2014/main" id="{6834594F-8CE4-BADB-8D77-B1F4F41A97E6}"/>
              </a:ext>
            </a:extLst>
          </p:cNvPr>
          <p:cNvSpPr txBox="1"/>
          <p:nvPr/>
        </p:nvSpPr>
        <p:spPr>
          <a:xfrm>
            <a:off x="296083" y="3625156"/>
            <a:ext cx="168275" cy="373820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lang="fr-FR" sz="1550" b="1" dirty="0">
                <a:solidFill>
                  <a:srgbClr val="FEC500"/>
                </a:solidFill>
                <a:latin typeface="Verdana"/>
                <a:cs typeface="Verdana"/>
              </a:rPr>
              <a:t>2</a:t>
            </a:r>
          </a:p>
        </p:txBody>
      </p:sp>
      <p:sp>
        <p:nvSpPr>
          <p:cNvPr id="41" name="object 25">
            <a:extLst>
              <a:ext uri="{FF2B5EF4-FFF2-40B4-BE49-F238E27FC236}">
                <a16:creationId xmlns:a16="http://schemas.microsoft.com/office/drawing/2014/main" id="{A6AC021D-7382-D633-4E9F-E55A6316F7C1}"/>
              </a:ext>
            </a:extLst>
          </p:cNvPr>
          <p:cNvSpPr txBox="1"/>
          <p:nvPr/>
        </p:nvSpPr>
        <p:spPr>
          <a:xfrm>
            <a:off x="303792" y="3087318"/>
            <a:ext cx="168275" cy="373820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lang="fr-FR" sz="1550" b="1" dirty="0">
                <a:solidFill>
                  <a:srgbClr val="FEC500"/>
                </a:solidFill>
                <a:latin typeface="Verdana"/>
                <a:cs typeface="Verdana"/>
              </a:rPr>
              <a:t>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175</Words>
  <Application>Microsoft Office PowerPoint</Application>
  <PresentationFormat>Custom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Rockwell</vt:lpstr>
      <vt:lpstr>Verdana</vt:lpstr>
      <vt:lpstr>Office Theme</vt:lpstr>
      <vt:lpstr>Hygiène des Mains Protégez-vous et Protégez Les Autres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 Hygiene</dc:title>
  <dc:creator>Texas Department of State Health Services</dc:creator>
  <cp:lastModifiedBy>Alyssa Ortega</cp:lastModifiedBy>
  <cp:revision>7</cp:revision>
  <dcterms:created xsi:type="dcterms:W3CDTF">2026-02-20T16:31:37Z</dcterms:created>
  <dcterms:modified xsi:type="dcterms:W3CDTF">2026-04-10T13:54:03Z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2026-01-06T00:00:00Z</vt:filetime>
  </property>
  <property fmtid="{D5CDD505-2E9C-101B-9397-08002B2CF9AE}" pid="3" name="Creator">
    <vt:lpwstr>Adobe Illustrator 30.0 (Windows)</vt:lpwstr>
  </property>
  <property fmtid="{D5CDD505-2E9C-101B-9397-08002B2CF9AE}" pid="4" name="LastSaved">
    <vt:filetime>2026-02-20T00:00:00Z</vt:filetime>
  </property>
  <property fmtid="{D5CDD505-2E9C-101B-9397-08002B2CF9AE}" pid="5" name="Producer">
    <vt:lpwstr>Adobe PDF library 17.00</vt:lpwstr>
  </property>
</Properties>
</file>